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65" r:id="rId3"/>
    <p:sldId id="272" r:id="rId4"/>
    <p:sldId id="360" r:id="rId5"/>
    <p:sldId id="323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400" r:id="rId15"/>
    <p:sldId id="368" r:id="rId16"/>
    <p:sldId id="396" r:id="rId17"/>
    <p:sldId id="403" r:id="rId18"/>
    <p:sldId id="402" r:id="rId19"/>
    <p:sldId id="401" r:id="rId20"/>
    <p:sldId id="399" r:id="rId21"/>
    <p:sldId id="398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21" r:id="rId38"/>
    <p:sldId id="419" r:id="rId39"/>
    <p:sldId id="420" r:id="rId40"/>
    <p:sldId id="350" r:id="rId41"/>
    <p:sldId id="335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8787"/>
    <a:srgbClr val="1E497D"/>
    <a:srgbClr val="0F8140"/>
    <a:srgbClr val="F58020"/>
    <a:srgbClr val="3953A4"/>
    <a:srgbClr val="6B5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 showGuides="1">
      <p:cViewPr>
        <p:scale>
          <a:sx n="96" d="100"/>
          <a:sy n="96" d="100"/>
        </p:scale>
        <p:origin x="2112" y="6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9BDBE-4875-4168-9F83-C285ECB28F2D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1DDD-3AC9-405B-99CF-ABB983FC7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1" y="93767"/>
            <a:ext cx="9144001" cy="6657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/>
          <p:cNvPicPr/>
          <p:nvPr userDrawn="1"/>
        </p:nvPicPr>
        <p:blipFill>
          <a:blip r:embed="rId3">
            <a:extLst/>
          </a:blip>
          <a:srcRect r="48294"/>
          <a:stretch>
            <a:fillRect/>
          </a:stretch>
        </p:blipFill>
        <p:spPr>
          <a:xfrm>
            <a:off x="410329" y="563592"/>
            <a:ext cx="2907155" cy="123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882396" y="1179920"/>
            <a:ext cx="6835075" cy="521252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196129" y="2531723"/>
            <a:ext cx="4627306" cy="17821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095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Как называется </a:t>
            </a:r>
            <a:br>
              <a:rPr lang="ru-RU" dirty="0" smtClean="0"/>
            </a:br>
            <a:r>
              <a:rPr lang="ru-RU" dirty="0" smtClean="0"/>
              <a:t>ваш предмет?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5723930" y="5698961"/>
            <a:ext cx="2634258" cy="47662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pPr lvl="0"/>
            <a:r>
              <a:rPr lang="ru-RU" dirty="0" smtClean="0"/>
              <a:t>Как вас зовут?</a:t>
            </a:r>
            <a:endParaRPr lang="ru-RU" dirty="0"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2054667" y="4969619"/>
            <a:ext cx="2080012" cy="47662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31" baseline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pPr lvl="0"/>
            <a:r>
              <a:rPr lang="ru-RU" dirty="0" smtClean="0"/>
              <a:t>Занятие №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5738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юсы и мину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782316" y="1808263"/>
            <a:ext cx="3074068" cy="4344888"/>
          </a:xfrm>
          <a:prstGeom prst="rect">
            <a:avLst/>
          </a:prstGeom>
        </p:spPr>
        <p:txBody>
          <a:bodyPr anchor="t"/>
          <a:lstStyle>
            <a:lvl1pPr marL="285744" indent="-285744">
              <a:lnSpc>
                <a:spcPct val="90000"/>
              </a:lnSpc>
              <a:buFontTx/>
              <a:buBlip>
                <a:blip r:embed="rId5"/>
              </a:buBlip>
              <a:defRPr sz="2400" b="0" baseline="0">
                <a:latin typeface="PF Isotext Pro" panose="02000500000000020004" pitchFamily="2" charset="0"/>
              </a:defRPr>
            </a:lvl1pPr>
            <a:lvl2pPr marL="355591" indent="0">
              <a:lnSpc>
                <a:spcPct val="90000"/>
              </a:lnSpc>
              <a:buFont typeface="Wingdings" panose="05000000000000000000" pitchFamily="2" charset="2"/>
              <a:buNone/>
              <a:defRPr sz="1600" b="1">
                <a:latin typeface="PF Isotext Pro" panose="02000500000000020004" pitchFamily="2" charset="0"/>
              </a:defRPr>
            </a:lvl2pPr>
            <a:lvl3pPr marL="723882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3pPr>
            <a:lvl4pPr marL="1079473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4pPr>
            <a:lvl5pPr marL="1435064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Здесь вы можете указать преимущества</a:t>
            </a:r>
          </a:p>
        </p:txBody>
      </p:sp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В заголовке старайтесь указать </a:t>
            </a:r>
            <a:br>
              <a:rPr lang="ru-RU" dirty="0" smtClean="0"/>
            </a:br>
            <a:r>
              <a:rPr lang="ru-RU" dirty="0" smtClean="0"/>
              <a:t>основную мысль слайда</a:t>
            </a:r>
            <a:endParaRPr lang="ru-RU" dirty="0"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5102526" y="1808263"/>
            <a:ext cx="3074068" cy="4344888"/>
          </a:xfrm>
          <a:prstGeom prst="rect">
            <a:avLst/>
          </a:prstGeom>
        </p:spPr>
        <p:txBody>
          <a:bodyPr anchor="t"/>
          <a:lstStyle>
            <a:lvl1pPr marL="285744" indent="-285744">
              <a:lnSpc>
                <a:spcPct val="90000"/>
              </a:lnSpc>
              <a:buFontTx/>
              <a:buBlip>
                <a:blip r:embed="rId6"/>
              </a:buBlip>
              <a:defRPr sz="2400" b="0" baseline="0">
                <a:latin typeface="PF Isotext Pro" panose="02000500000000020004" pitchFamily="2" charset="0"/>
              </a:defRPr>
            </a:lvl1pPr>
            <a:lvl2pPr marL="355591" indent="0">
              <a:lnSpc>
                <a:spcPct val="90000"/>
              </a:lnSpc>
              <a:buFont typeface="Wingdings" panose="05000000000000000000" pitchFamily="2" charset="2"/>
              <a:buNone/>
              <a:defRPr sz="1600" b="1">
                <a:latin typeface="PF Isotext Pro" panose="02000500000000020004" pitchFamily="2" charset="0"/>
              </a:defRPr>
            </a:lvl2pPr>
            <a:lvl3pPr marL="723882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3pPr>
            <a:lvl4pPr marL="1079473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4pPr>
            <a:lvl5pPr marL="1435064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А здесь поговорить про недостатки</a:t>
            </a: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4494971" y="1963272"/>
            <a:ext cx="0" cy="405329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12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вертикальны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В заголовке старайтесь указать </a:t>
            </a:r>
            <a:br>
              <a:rPr lang="ru-RU" dirty="0" smtClean="0"/>
            </a:br>
            <a:r>
              <a:rPr lang="ru-RU" dirty="0" smtClean="0"/>
              <a:t>основную мысль слайда</a:t>
            </a:r>
            <a:endParaRPr lang="ru-RU" dirty="0"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>
          <a:xfrm>
            <a:off x="782638" y="1821090"/>
            <a:ext cx="3571648" cy="4344988"/>
          </a:xfrm>
          <a:prstGeom prst="rect">
            <a:avLst/>
          </a:prstGeom>
        </p:spPr>
        <p:txBody>
          <a:bodyPr anchor="t"/>
          <a:lstStyle>
            <a:lvl1pPr>
              <a:defRPr lang="ru-RU" sz="2400" b="0" dirty="0" smtClean="0">
                <a:latin typeface="PF Isotext Pro" panose="02000500000000020004" pitchFamily="2" charset="0"/>
              </a:defRPr>
            </a:lvl1pPr>
            <a:lvl2pPr>
              <a:defRPr lang="ru-RU" sz="2200" b="0" dirty="0" smtClean="0">
                <a:latin typeface="PF Isotext Pro" panose="02000500000000020004" pitchFamily="2" charset="0"/>
              </a:defRPr>
            </a:lvl2pPr>
            <a:lvl3pPr>
              <a:defRPr lang="ru-RU" sz="1800" b="0" dirty="0" smtClean="0">
                <a:latin typeface="PF Isotext Pro" panose="02000500000000020004" pitchFamily="2" charset="0"/>
              </a:defRPr>
            </a:lvl3pPr>
            <a:lvl4pPr>
              <a:defRPr lang="ru-RU" b="0" dirty="0" smtClean="0">
                <a:latin typeface="PF Isotext Pro" panose="02000500000000020004" pitchFamily="2" charset="0"/>
              </a:defRPr>
            </a:lvl4pPr>
            <a:lvl5pPr>
              <a:defRPr lang="ru-RU" b="0" dirty="0">
                <a:latin typeface="PF Isotext Pro" panose="02000500000000020004" pitchFamily="2" charset="0"/>
              </a:defRPr>
            </a:lvl5pPr>
          </a:lstStyle>
          <a:p>
            <a:pPr marL="0" lvl="0" indent="0">
              <a:buNone/>
            </a:pPr>
            <a:r>
              <a:rPr lang="ru-RU" smtClean="0"/>
              <a:t>Click to edit Master text styles</a:t>
            </a:r>
          </a:p>
          <a:p>
            <a:pPr marL="0" lvl="1" indent="0">
              <a:buNone/>
            </a:pPr>
            <a:r>
              <a:rPr lang="ru-RU" smtClean="0"/>
              <a:t>Second level</a:t>
            </a:r>
          </a:p>
          <a:p>
            <a:pPr marL="0" lvl="2" indent="0">
              <a:buNone/>
            </a:pPr>
            <a:r>
              <a:rPr lang="ru-RU" smtClean="0"/>
              <a:t>Third level</a:t>
            </a:r>
          </a:p>
          <a:p>
            <a:pPr marL="0" lvl="3" indent="0">
              <a:buNone/>
            </a:pPr>
            <a:r>
              <a:rPr lang="ru-RU" smtClean="0"/>
              <a:t>Fourth level</a:t>
            </a:r>
          </a:p>
          <a:p>
            <a:pPr marL="0" lvl="4" indent="0">
              <a:buNone/>
            </a:pPr>
            <a:r>
              <a:rPr lang="ru-RU" smtClean="0"/>
              <a:t>Fifth level</a:t>
            </a:r>
            <a:endParaRPr lang="ru-RU" dirty="0"/>
          </a:p>
        </p:txBody>
      </p:sp>
      <p:sp>
        <p:nvSpPr>
          <p:cNvPr id="14" name="Объект 2"/>
          <p:cNvSpPr>
            <a:spLocks noGrp="1"/>
          </p:cNvSpPr>
          <p:nvPr>
            <p:ph sz="quarter" idx="15"/>
          </p:nvPr>
        </p:nvSpPr>
        <p:spPr>
          <a:xfrm>
            <a:off x="4711060" y="1821090"/>
            <a:ext cx="3571648" cy="4344988"/>
          </a:xfrm>
          <a:prstGeom prst="rect">
            <a:avLst/>
          </a:prstGeom>
        </p:spPr>
        <p:txBody>
          <a:bodyPr anchor="t"/>
          <a:lstStyle>
            <a:lvl1pPr>
              <a:defRPr lang="ru-RU" sz="2400" b="0" dirty="0" smtClean="0">
                <a:latin typeface="PF Isotext Pro" panose="02000500000000020004" pitchFamily="2" charset="0"/>
              </a:defRPr>
            </a:lvl1pPr>
            <a:lvl2pPr>
              <a:defRPr lang="ru-RU" sz="2200" b="0" dirty="0" smtClean="0">
                <a:latin typeface="PF Isotext Pro" panose="02000500000000020004" pitchFamily="2" charset="0"/>
              </a:defRPr>
            </a:lvl2pPr>
            <a:lvl3pPr>
              <a:defRPr lang="ru-RU" sz="1800" b="0" dirty="0" smtClean="0">
                <a:latin typeface="PF Isotext Pro" panose="02000500000000020004" pitchFamily="2" charset="0"/>
              </a:defRPr>
            </a:lvl3pPr>
            <a:lvl4pPr>
              <a:defRPr lang="ru-RU" b="0" dirty="0" smtClean="0">
                <a:latin typeface="PF Isotext Pro" panose="02000500000000020004" pitchFamily="2" charset="0"/>
              </a:defRPr>
            </a:lvl4pPr>
            <a:lvl5pPr>
              <a:defRPr lang="ru-RU" b="0" dirty="0">
                <a:latin typeface="PF Isotext Pro" panose="02000500000000020004" pitchFamily="2" charset="0"/>
              </a:defRPr>
            </a:lvl5pPr>
          </a:lstStyle>
          <a:p>
            <a:pPr marL="0" lvl="0" indent="0">
              <a:buNone/>
            </a:pPr>
            <a:r>
              <a:rPr lang="ru-RU" smtClean="0"/>
              <a:t>Click to edit Master text styles</a:t>
            </a:r>
          </a:p>
          <a:p>
            <a:pPr marL="0" lvl="1" indent="0">
              <a:buNone/>
            </a:pPr>
            <a:r>
              <a:rPr lang="ru-RU" smtClean="0"/>
              <a:t>Second level</a:t>
            </a:r>
          </a:p>
          <a:p>
            <a:pPr marL="0" lvl="2" indent="0">
              <a:buNone/>
            </a:pPr>
            <a:r>
              <a:rPr lang="ru-RU" smtClean="0"/>
              <a:t>Third level</a:t>
            </a:r>
          </a:p>
          <a:p>
            <a:pPr marL="0" lvl="3" indent="0">
              <a:buNone/>
            </a:pPr>
            <a:r>
              <a:rPr lang="ru-RU" smtClean="0"/>
              <a:t>Fourth level</a:t>
            </a:r>
          </a:p>
          <a:p>
            <a:pPr marL="0" lvl="4" indent="0">
              <a:buNone/>
            </a:pPr>
            <a:r>
              <a:rPr lang="ru-RU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188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В заголовке старайтесь указать </a:t>
            </a:r>
            <a:br>
              <a:rPr lang="ru-RU" dirty="0" smtClean="0"/>
            </a:br>
            <a:r>
              <a:rPr lang="ru-RU" dirty="0" smtClean="0"/>
              <a:t>основную мысль слайда</a:t>
            </a:r>
            <a:endParaRPr lang="ru-RU" dirty="0"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209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машнее зад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782323" y="1808269"/>
            <a:ext cx="7527727" cy="2629857"/>
          </a:xfrm>
          <a:prstGeom prst="rect">
            <a:avLst/>
          </a:prstGeom>
        </p:spPr>
        <p:txBody>
          <a:bodyPr anchor="t"/>
          <a:lstStyle>
            <a:lvl1pPr marL="457189" indent="-457189">
              <a:lnSpc>
                <a:spcPct val="90000"/>
              </a:lnSpc>
              <a:buFont typeface="Wingdings" panose="05000000000000000000" pitchFamily="2" charset="2"/>
              <a:buChar char="§"/>
              <a:defRPr sz="2400" b="0" baseline="0">
                <a:latin typeface="PF Isotext Pro" panose="02000500000000020004" pitchFamily="2" charset="0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Не забывайте давать ссылки на полезные материалы, которые помогут студентам в выполнении заданий</a:t>
            </a:r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217354" y="465988"/>
            <a:ext cx="3634328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812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Домашнее задание</a:t>
            </a:r>
            <a:r>
              <a:rPr kumimoji="0" lang="en-US" sz="2812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 </a:t>
            </a:r>
            <a:r>
              <a:rPr kumimoji="0" lang="ru-RU" sz="2812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№</a:t>
            </a:r>
            <a:endParaRPr lang="ru-RU" sz="1800" dirty="0"/>
          </a:p>
        </p:txBody>
      </p:sp>
      <p:sp>
        <p:nvSpPr>
          <p:cNvPr id="7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45268" y="450266"/>
            <a:ext cx="493376" cy="493374"/>
          </a:xfrm>
          <a:prstGeom prst="rect">
            <a:avLst/>
          </a:prstGeom>
        </p:spPr>
      </p:pic>
      <p:sp>
        <p:nvSpPr>
          <p:cNvPr id="10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3741629" y="471166"/>
            <a:ext cx="707068" cy="476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782323" y="4827097"/>
            <a:ext cx="1438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Срок сдачи</a:t>
            </a:r>
            <a:endParaRPr lang="ru-RU" sz="1200" dirty="0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323" y="5202309"/>
            <a:ext cx="3397791" cy="519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200" b="0" baseline="0">
                <a:latin typeface="PF Isotext Pro" panose="02000500000000020004" pitchFamily="2" charset="0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Укажите дату</a:t>
            </a:r>
          </a:p>
        </p:txBody>
      </p:sp>
    </p:spTree>
    <p:extLst>
      <p:ext uri="{BB962C8B-B14F-4D97-AF65-F5344CB8AC3E}">
        <p14:creationId xmlns:p14="http://schemas.microsoft.com/office/powerpoint/2010/main" val="1050964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43784" y="93767"/>
            <a:ext cx="9187785" cy="6657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asted-image.pdf"/>
          <p:cNvPicPr/>
          <p:nvPr userDrawn="1"/>
        </p:nvPicPr>
        <p:blipFill>
          <a:blip r:embed="rId3">
            <a:extLst/>
          </a:blip>
          <a:srcRect r="48294"/>
          <a:stretch>
            <a:fillRect/>
          </a:stretch>
        </p:blipFill>
        <p:spPr>
          <a:xfrm>
            <a:off x="410329" y="563592"/>
            <a:ext cx="2907155" cy="123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882396" y="1179920"/>
            <a:ext cx="6835075" cy="521252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196129" y="2531723"/>
            <a:ext cx="4627306" cy="17821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Как с вами можно связаться? Укажите почту, скайп или, в крайнем случае, телефон</a:t>
            </a:r>
            <a:endParaRPr lang="ru-RU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5709416" y="5731932"/>
            <a:ext cx="2630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Спасибо за внимание!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34150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43784" y="93767"/>
            <a:ext cx="9187785" cy="66570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4349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то нового в шабл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43784" y="93767"/>
            <a:ext cx="9187785" cy="6657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807492" y="828606"/>
            <a:ext cx="7529016" cy="52298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3675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яснения к шаблон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4939480" y="2880876"/>
            <a:ext cx="2696210" cy="36606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71295" y="1892808"/>
            <a:ext cx="329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вашем распоряжении есть следующие слайды:</a:t>
            </a:r>
            <a:endParaRPr lang="ru-RU" sz="16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71287" y="2423360"/>
            <a:ext cx="39276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AutoNum type="arabicPeriod"/>
            </a:pPr>
            <a:r>
              <a:rPr lang="ru-RU" sz="1600" b="1" dirty="0" smtClean="0"/>
              <a:t>Титульный слайд</a:t>
            </a:r>
          </a:p>
          <a:p>
            <a: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b="1" dirty="0" smtClean="0"/>
              <a:t>Заголовок и текст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Содержание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Терминология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Цитата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Заголовок, подзаголовок и текст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Заголовок и картинка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Заголовок, текст и картинка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Код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Плюсы и минусы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Два вертикальных объекта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Только заголовок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Пустой слайд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Домашнее задание</a:t>
            </a:r>
          </a:p>
          <a:p>
            <a:pPr marL="342891" indent="-342891">
              <a:buAutoNum type="arabicPeriod"/>
            </a:pPr>
            <a:r>
              <a:rPr lang="ru-RU" sz="1600" b="1" dirty="0" smtClean="0"/>
              <a:t>Контакты</a:t>
            </a:r>
          </a:p>
          <a:p>
            <a:pPr marL="342891" indent="-342891">
              <a:buAutoNum type="arabicPeriod"/>
            </a:pPr>
            <a:endParaRPr lang="ru-RU" sz="1600" b="1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4667250" y="1963272"/>
            <a:ext cx="0" cy="405329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4867097" y="1919312"/>
            <a:ext cx="329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Для акцентов в коде и тексте на слайдах в настройках цвета у вас есть готовая палитра:</a:t>
            </a:r>
            <a:endParaRPr lang="ru-RU" sz="1600" b="1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867097" y="3606181"/>
            <a:ext cx="329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Используйте готовый набор иконок и элементов для создания ориентиров на слайде:</a:t>
            </a:r>
            <a:endParaRPr lang="ru-RU" sz="1600" b="1" dirty="0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217347" y="465988"/>
            <a:ext cx="3627916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812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Пояснения к шаблону</a:t>
            </a:r>
            <a:endParaRPr lang="ru-RU" sz="1800" dirty="0"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96637" y="4572000"/>
            <a:ext cx="2659157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31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В заголовке старайтесь указать </a:t>
            </a:r>
            <a:br>
              <a:rPr lang="ru-RU" dirty="0" smtClean="0"/>
            </a:br>
            <a:r>
              <a:rPr lang="ru-RU" dirty="0" smtClean="0"/>
              <a:t>основную мысль слайда</a:t>
            </a:r>
            <a:endParaRPr lang="ru-RU" dirty="0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0"/>
          </p:nvPr>
        </p:nvSpPr>
        <p:spPr>
          <a:xfrm>
            <a:off x="782323" y="1808269"/>
            <a:ext cx="7527727" cy="44335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660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782323" y="1808269"/>
            <a:ext cx="7527727" cy="4433591"/>
          </a:xfrm>
          <a:prstGeom prst="rect">
            <a:avLst/>
          </a:prstGeom>
        </p:spPr>
        <p:txBody>
          <a:bodyPr anchor="t"/>
          <a:lstStyle>
            <a:lvl1pPr marL="457189" indent="-457189">
              <a:lnSpc>
                <a:spcPct val="90000"/>
              </a:lnSpc>
              <a:buFont typeface="+mj-lt"/>
              <a:buAutoNum type="arabicPeriod"/>
              <a:defRPr sz="2400" b="0" baseline="0">
                <a:latin typeface="PF Isotext Pro" panose="02000500000000020004" pitchFamily="2" charset="0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Содержание презентации помогает в дальнейшей навигации по материалу. Просто укажите основные темы, которые вы хотели бы разобрать со студентами.</a:t>
            </a:r>
          </a:p>
          <a:p>
            <a:pPr lvl="0"/>
            <a:endParaRPr lang="ru-RU" dirty="0" smtClean="0"/>
          </a:p>
        </p:txBody>
      </p:sp>
      <p:sp>
        <p:nvSpPr>
          <p:cNvPr id="7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Напишите здесь тему вашего занятия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0957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рминолог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782323" y="1808269"/>
            <a:ext cx="7527727" cy="4433591"/>
          </a:xfrm>
          <a:prstGeom prst="rect">
            <a:avLst/>
          </a:prstGeom>
        </p:spPr>
        <p:txBody>
          <a:bodyPr anchor="t"/>
          <a:lstStyle>
            <a:lvl1pPr marL="457189" indent="-457189">
              <a:lnSpc>
                <a:spcPct val="90000"/>
              </a:lnSpc>
              <a:buFont typeface="Wingdings" panose="05000000000000000000" pitchFamily="2" charset="2"/>
              <a:buChar char="§"/>
              <a:defRPr sz="2400" b="0" baseline="0">
                <a:latin typeface="PF Isotext Pro" panose="02000500000000020004" pitchFamily="2" charset="0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Укажите основные понятия, которые могут быть незнакомы студентам или которые они должны запомнить по результатам занятия</a:t>
            </a:r>
          </a:p>
          <a:p>
            <a:pPr lvl="0"/>
            <a:endParaRPr lang="ru-RU" dirty="0" smtClean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217346" y="465988"/>
            <a:ext cx="2396810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812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Терминология</a:t>
            </a:r>
            <a:endParaRPr lang="ru-RU" sz="1800" dirty="0"/>
          </a:p>
        </p:txBody>
      </p:sp>
      <p:sp>
        <p:nvSpPr>
          <p:cNvPr id="7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799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43784" y="93767"/>
            <a:ext cx="9187785" cy="665708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 userDrawn="1"/>
        </p:nvSpPr>
        <p:spPr>
          <a:xfrm>
            <a:off x="598024" y="705897"/>
            <a:ext cx="914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0" dirty="0" smtClean="0"/>
              <a:t>“</a:t>
            </a:r>
            <a:endParaRPr lang="ru-RU" sz="19900" b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1146175" y="2514840"/>
            <a:ext cx="7024688" cy="1944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 dirty="0" smtClean="0"/>
              <a:t>Здесь вы можете написать цитату, утверждение или высказывание для </a:t>
            </a:r>
            <a:r>
              <a:rPr lang="ru-RU" dirty="0" err="1" smtClean="0"/>
              <a:t>вдохновления</a:t>
            </a:r>
            <a:r>
              <a:rPr lang="ru-RU" dirty="0" smtClean="0"/>
              <a:t> своих студентов на подвиги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3192009" y="4749367"/>
            <a:ext cx="4978854" cy="62158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i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 dirty="0" smtClean="0"/>
              <a:t>Автор цитаты</a:t>
            </a:r>
          </a:p>
        </p:txBody>
      </p:sp>
      <p:pic>
        <p:nvPicPr>
          <p:cNvPr id="7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89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4"/>
          <p:cNvSpPr>
            <a:spLocks noGrp="1"/>
          </p:cNvSpPr>
          <p:nvPr>
            <p:ph type="body" sz="quarter" idx="10"/>
          </p:nvPr>
        </p:nvSpPr>
        <p:spPr>
          <a:xfrm>
            <a:off x="782323" y="2769706"/>
            <a:ext cx="7527727" cy="347214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ru-RU" dirty="0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782323" y="1808267"/>
            <a:ext cx="7527727" cy="78689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800" b="1" baseline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00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Если требуются дополнительные пояснения, то напишите их здесь</a:t>
            </a:r>
          </a:p>
        </p:txBody>
      </p:sp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В заголовке старайтесь указать </a:t>
            </a:r>
            <a:br>
              <a:rPr lang="ru-RU" dirty="0" smtClean="0"/>
            </a:br>
            <a:r>
              <a:rPr lang="ru-RU" dirty="0" smtClean="0"/>
              <a:t>основную мысль слайда</a:t>
            </a:r>
            <a:endParaRPr lang="ru-RU" dirty="0"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424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647700" y="1790707"/>
            <a:ext cx="7791450" cy="43624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baseline="0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Просто кликните по иконке в центре блока и вставьте нужную картинку. Старайтесь использовать горизонтальные фото, чтобы задействовать большую площадь слайда</a:t>
            </a:r>
            <a:endParaRPr lang="ru-RU" dirty="0"/>
          </a:p>
        </p:txBody>
      </p:sp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В заголовке старайтесь указать </a:t>
            </a:r>
            <a:br>
              <a:rPr lang="ru-RU" dirty="0" smtClean="0"/>
            </a:br>
            <a:r>
              <a:rPr lang="ru-RU" dirty="0" smtClean="0"/>
              <a:t>основную мысль слайда</a:t>
            </a:r>
            <a:endParaRPr lang="ru-RU" dirty="0"/>
          </a:p>
        </p:txBody>
      </p:sp>
      <p:sp>
        <p:nvSpPr>
          <p:cNvPr id="7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49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4996694" y="1790707"/>
            <a:ext cx="3309115" cy="4362451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baseline="0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Просто кликните по иконке и вставьте нужную</a:t>
            </a:r>
            <a:r>
              <a:rPr lang="en-US" dirty="0" smtClean="0"/>
              <a:t> </a:t>
            </a:r>
            <a:r>
              <a:rPr lang="ru-RU" dirty="0" smtClean="0"/>
              <a:t>картинку 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1"/>
          </p:nvPr>
        </p:nvSpPr>
        <p:spPr>
          <a:xfrm>
            <a:off x="782317" y="1808263"/>
            <a:ext cx="3884936" cy="43448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ru-RU" dirty="0"/>
          </a:p>
        </p:txBody>
      </p:sp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В заголовке старайтесь указать </a:t>
            </a:r>
            <a:br>
              <a:rPr lang="ru-RU" dirty="0" smtClean="0"/>
            </a:br>
            <a:r>
              <a:rPr lang="ru-RU" dirty="0" smtClean="0"/>
              <a:t>основную мысль слайда</a:t>
            </a:r>
            <a:endParaRPr lang="ru-RU" dirty="0"/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248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52881" y="1632455"/>
            <a:ext cx="8186594" cy="4783943"/>
          </a:xfrm>
          <a:prstGeom prst="rect">
            <a:avLst/>
          </a:prstGeom>
          <a:solidFill>
            <a:srgbClr val="878787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909461" y="258971"/>
            <a:ext cx="6294574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latin typeface="PF Isotext Pro" panose="02000500000000020004" pitchFamily="2" charset="0"/>
              </a:defRPr>
            </a:lvl1pPr>
          </a:lstStyle>
          <a:p>
            <a:r>
              <a:rPr lang="ru-RU" dirty="0" smtClean="0"/>
              <a:t>Для чего нужен код?</a:t>
            </a:r>
            <a:br>
              <a:rPr lang="ru-RU" dirty="0" smtClean="0"/>
            </a:br>
            <a:r>
              <a:rPr lang="ru-RU" dirty="0" smtClean="0"/>
              <a:t>Укажите его назначение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9688" y="394003"/>
            <a:ext cx="631786" cy="631787"/>
          </a:xfrm>
          <a:prstGeom prst="rect">
            <a:avLst/>
          </a:prstGeom>
        </p:spPr>
      </p:pic>
      <p:sp>
        <p:nvSpPr>
          <p:cNvPr id="8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782323" y="1808269"/>
            <a:ext cx="7527727" cy="302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1800" b="1" baseline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00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Если требуются дополнительные пояснения, то напишите их здесь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782323" y="2267101"/>
            <a:ext cx="7527727" cy="3955911"/>
          </a:xfrm>
          <a:prstGeom prst="rect">
            <a:avLst/>
          </a:prstGeom>
        </p:spPr>
        <p:txBody>
          <a:bodyPr anchor="t"/>
          <a:lstStyle>
            <a:lvl1pPr marL="450839" indent="-450839">
              <a:lnSpc>
                <a:spcPct val="80000"/>
              </a:lnSpc>
              <a:spcBef>
                <a:spcPts val="400"/>
              </a:spcBef>
              <a:buClr>
                <a:schemeClr val="bg1">
                  <a:lumMod val="50000"/>
                </a:schemeClr>
              </a:buClr>
              <a:buFont typeface="+mj-lt"/>
              <a:buAutoNum type="arabicPeriod"/>
              <a:defRPr sz="1400" b="0" baseline="0">
                <a:latin typeface="PT Mono" panose="02060509020205020204" pitchFamily="49" charset="-52"/>
                <a:ea typeface="PT Mono" panose="02060509020205020204" pitchFamily="49" charset="-52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00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Строки под код</a:t>
            </a:r>
          </a:p>
          <a:p>
            <a:pPr lvl="0"/>
            <a:r>
              <a:rPr lang="ru-RU" dirty="0" smtClean="0"/>
              <a:t>Мы подготовили основные цвета для выделения в коде – </a:t>
            </a:r>
            <a:br>
              <a:rPr lang="ru-RU" dirty="0" smtClean="0"/>
            </a:br>
            <a:r>
              <a:rPr lang="ru-RU" dirty="0" smtClean="0"/>
              <a:t>просто зайдите в настройки выбора цвета текста</a:t>
            </a:r>
          </a:p>
          <a:p>
            <a:pPr lvl="0"/>
            <a:endParaRPr lang="ru-RU" dirty="0" smtClean="0"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741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/>
          <p:nvPr userDrawn="1"/>
        </p:nvPicPr>
        <p:blipFill>
          <a:blip r:embed="rId19">
            <a:extLst/>
          </a:blip>
          <a:stretch>
            <a:fillRect/>
          </a:stretch>
        </p:blipFill>
        <p:spPr>
          <a:xfrm>
            <a:off x="-24210" y="38107"/>
            <a:ext cx="9168210" cy="6850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/>
          <p:nvPr userDrawn="1"/>
        </p:nvPicPr>
        <p:blipFill>
          <a:blip r:embed="rId20">
            <a:extLst/>
          </a:blip>
          <a:stretch>
            <a:fillRect/>
          </a:stretch>
        </p:blipFill>
        <p:spPr>
          <a:xfrm>
            <a:off x="-24210" y="-112371"/>
            <a:ext cx="9168210" cy="70620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26036" y="625294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Isotext Pro" panose="02000500000000020004" pitchFamily="2" charset="0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09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8" r:id="rId3"/>
    <p:sldLayoutId id="2147483669" r:id="rId4"/>
    <p:sldLayoutId id="2147483679" r:id="rId5"/>
    <p:sldLayoutId id="2147483670" r:id="rId6"/>
    <p:sldLayoutId id="2147483666" r:id="rId7"/>
    <p:sldLayoutId id="2147483671" r:id="rId8"/>
    <p:sldLayoutId id="2147483667" r:id="rId9"/>
    <p:sldLayoutId id="2147483675" r:id="rId10"/>
    <p:sldLayoutId id="2147483680" r:id="rId11"/>
    <p:sldLayoutId id="2147483676" r:id="rId12"/>
    <p:sldLayoutId id="2147483677" r:id="rId13"/>
    <p:sldLayoutId id="2147483665" r:id="rId14"/>
    <p:sldLayoutId id="2147483678" r:id="rId15"/>
    <p:sldLayoutId id="2147483672" r:id="rId16"/>
    <p:sldLayoutId id="2147483673" r:id="rId17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est.org/en/latest/" TargetMode="External"/><Relationship Id="rId4" Type="http://schemas.openxmlformats.org/officeDocument/2006/relationships/hyperlink" Target="https://github.com/pytest-dev/pytest-asyncio" TargetMode="External"/><Relationship Id="rId5" Type="http://schemas.openxmlformats.org/officeDocument/2006/relationships/hyperlink" Target="https://github.com/aio-libs/pytest-aiohttp" TargetMode="External"/><Relationship Id="rId6" Type="http://schemas.openxmlformats.org/officeDocument/2006/relationships/hyperlink" Target="https://aiohttp.readthedocs.io/en/stable/testing.html#pytest-example" TargetMode="External"/><Relationship Id="rId7" Type="http://schemas.openxmlformats.org/officeDocument/2006/relationships/hyperlink" Target="https://pypi.org/project/pytest-mock/" TargetMode="External"/><Relationship Id="rId8" Type="http://schemas.openxmlformats.org/officeDocument/2006/relationships/hyperlink" Target="https://docs.python.org/dev/library/unittest.mock.html" TargetMode="External"/><Relationship Id="rId9" Type="http://schemas.openxmlformats.org/officeDocument/2006/relationships/hyperlink" Target="https://docs.pytest.org/en/latest/monkeypatch.html" TargetMode="External"/><Relationship Id="rId10" Type="http://schemas.openxmlformats.org/officeDocument/2006/relationships/hyperlink" Target="https://github.com/spulec/freezegun" TargetMode="External"/><Relationship Id="rId11" Type="http://schemas.openxmlformats.org/officeDocument/2006/relationships/hyperlink" Target="https://github.com/pnuckowski/aioresponse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python.org/3/library/unittest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Углубленный </a:t>
            </a:r>
            <a:r>
              <a:rPr lang="ru-RU" dirty="0" err="1"/>
              <a:t>Python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Опрышко Александр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Лекция </a:t>
            </a:r>
            <a:r>
              <a:rPr lang="ru-RU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8312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2398643"/>
            <a:ext cx="7527727" cy="3843211"/>
          </a:xfrm>
        </p:spPr>
        <p:txBody>
          <a:bodyPr/>
          <a:lstStyle/>
          <a:p>
            <a:r>
              <a:rPr lang="en-US" dirty="0"/>
              <a:t>test1 -&gt; test2 -&gt; test3</a:t>
            </a:r>
          </a:p>
          <a:p>
            <a:r>
              <a:rPr lang="en-US" dirty="0"/>
              <a:t>test2 -&gt; test1 -&gt; test3</a:t>
            </a:r>
          </a:p>
          <a:p>
            <a:r>
              <a:rPr lang="en-US" dirty="0"/>
              <a:t>test3 -&gt; test2 -&gt; test1</a:t>
            </a:r>
          </a:p>
          <a:p>
            <a:r>
              <a:rPr lang="en-US" dirty="0"/>
              <a:t>test1 -&gt; test3 -&gt; test2</a:t>
            </a:r>
          </a:p>
          <a:p>
            <a:r>
              <a:rPr lang="en-US" dirty="0"/>
              <a:t>test3 -&gt; test1 -&gt; test2</a:t>
            </a:r>
            <a:endParaRPr lang="ru-RU" dirty="0"/>
          </a:p>
          <a:p>
            <a:r>
              <a:rPr lang="en-US" dirty="0"/>
              <a:t>test2 -&gt; test3 -&gt; test1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Независимость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тестирование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77668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/>
              <a:t>Изолированность/герметичность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тестирование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36" y="2595166"/>
            <a:ext cx="6819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211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/>
              <a:t>Изолированность/герметичность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тестирование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6" y="2595166"/>
            <a:ext cx="6540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680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2398643"/>
            <a:ext cx="7527727" cy="384321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ru-RU" dirty="0"/>
              <a:t>Разбор </a:t>
            </a:r>
            <a:r>
              <a:rPr lang="ru-RU" dirty="0" err="1"/>
              <a:t>тестируемоего</a:t>
            </a:r>
            <a:r>
              <a:rPr lang="ru-RU" dirty="0"/>
              <a:t> метода </a:t>
            </a:r>
            <a:endParaRPr lang="ru-RU" dirty="0" smtClean="0"/>
          </a:p>
          <a:p>
            <a:pPr marL="342900" indent="-342900">
              <a:buFont typeface="Arial" charset="0"/>
              <a:buChar char="•"/>
            </a:pPr>
            <a:r>
              <a:rPr lang="ru-RU" dirty="0" smtClean="0"/>
              <a:t>Определение </a:t>
            </a:r>
            <a:r>
              <a:rPr lang="ru-RU" dirty="0"/>
              <a:t>граничных значении </a:t>
            </a:r>
            <a:endParaRPr lang="ru-RU" dirty="0" smtClean="0"/>
          </a:p>
          <a:p>
            <a:pPr marL="342900" indent="-342900">
              <a:buFont typeface="Arial" charset="0"/>
              <a:buChar char="•"/>
            </a:pPr>
            <a:r>
              <a:rPr lang="ru-RU" dirty="0" smtClean="0"/>
              <a:t>Определение </a:t>
            </a:r>
            <a:r>
              <a:rPr lang="ru-RU" dirty="0"/>
              <a:t>классов эквивалентности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Как придумать тесты?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тестирование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1439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Какие тесты сделать для</a:t>
            </a:r>
            <a:r>
              <a:rPr lang="ru-RU" b="0" dirty="0" smtClean="0"/>
              <a:t> функции </a:t>
            </a:r>
            <a:r>
              <a:rPr lang="en-US" b="0" dirty="0" smtClean="0"/>
              <a:t>a / b</a:t>
            </a:r>
            <a:r>
              <a:rPr lang="ru-RU" b="0" dirty="0" smtClean="0"/>
              <a:t>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тестирование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2412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Unittest</a:t>
            </a:r>
            <a:endParaRPr lang="ru-RU" dirty="0" smtClean="0"/>
          </a:p>
          <a:p>
            <a:r>
              <a:rPr lang="en-US" dirty="0" err="1" smtClean="0"/>
              <a:t>Pytest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для тестирования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885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6" y="1918803"/>
            <a:ext cx="6946900" cy="3543300"/>
          </a:xfrm>
          <a:prstGeom prst="rect">
            <a:avLst/>
          </a:prstGeom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5462102"/>
            <a:ext cx="7527727" cy="77975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&gt;&gt;&gt; </a:t>
            </a:r>
            <a:r>
              <a:rPr lang="en-US" smtClean="0"/>
              <a:t>unit/</a:t>
            </a:r>
            <a:r>
              <a:rPr lang="en-US" dirty="0" err="1" smtClean="0"/>
              <a:t>test_simple.py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27110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2398643"/>
            <a:ext cx="7527727" cy="384321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/>
              <a:t>setUp</a:t>
            </a:r>
            <a:r>
              <a:rPr lang="en-US" dirty="0" smtClean="0"/>
              <a:t>()</a:t>
            </a:r>
            <a:endParaRPr lang="ru-RU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tearDown</a:t>
            </a:r>
            <a:r>
              <a:rPr lang="en-US" dirty="0"/>
              <a:t>() </a:t>
            </a:r>
            <a:endParaRPr lang="ru-RU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setUpClass</a:t>
            </a:r>
            <a:r>
              <a:rPr lang="ru-RU" dirty="0" smtClean="0"/>
              <a:t>()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tearDownClass</a:t>
            </a:r>
            <a:r>
              <a:rPr lang="en-US" dirty="0" smtClean="0"/>
              <a:t>() </a:t>
            </a:r>
            <a:endParaRPr lang="ru-RU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setUpModule</a:t>
            </a:r>
            <a:r>
              <a:rPr lang="en-US" dirty="0" smtClean="0"/>
              <a:t>()</a:t>
            </a:r>
            <a:endParaRPr lang="ru-RU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tearDownModule</a:t>
            </a:r>
            <a:r>
              <a:rPr lang="en-US" dirty="0" smtClean="0"/>
              <a:t>()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Подготовка состояния (</a:t>
            </a:r>
            <a:r>
              <a:rPr lang="ru-RU" b="0" dirty="0" err="1" smtClean="0"/>
              <a:t>фикстуры</a:t>
            </a:r>
            <a:r>
              <a:rPr lang="ru-RU" b="0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7039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Проверка результата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5" y="2320097"/>
            <a:ext cx="5999646" cy="38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29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&gt;&gt;&gt; python -m </a:t>
            </a:r>
            <a:r>
              <a:rPr lang="en-US" dirty="0" err="1"/>
              <a:t>unittest</a:t>
            </a:r>
            <a:r>
              <a:rPr lang="en-US" dirty="0"/>
              <a:t> </a:t>
            </a:r>
            <a:r>
              <a:rPr lang="en-US" dirty="0" smtClean="0"/>
              <a:t>unit/</a:t>
            </a:r>
            <a:r>
              <a:rPr lang="en-US" dirty="0" err="1" smtClean="0"/>
              <a:t>test_simple.py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smtClean="0"/>
              <a:t>python </a:t>
            </a:r>
            <a:r>
              <a:rPr lang="en-US" dirty="0"/>
              <a:t>-m </a:t>
            </a:r>
            <a:r>
              <a:rPr lang="en-US" dirty="0" err="1"/>
              <a:t>unittest</a:t>
            </a:r>
            <a:r>
              <a:rPr lang="en-US" dirty="0"/>
              <a:t> </a:t>
            </a:r>
            <a:r>
              <a:rPr lang="en-US" dirty="0" smtClean="0"/>
              <a:t>unit/</a:t>
            </a:r>
            <a:r>
              <a:rPr lang="en-US" dirty="0" err="1" smtClean="0"/>
              <a:t>test_db.py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&gt;&gt;&gt; </a:t>
            </a:r>
            <a:r>
              <a:rPr lang="en-US" dirty="0"/>
              <a:t>python -m </a:t>
            </a:r>
            <a:r>
              <a:rPr lang="en-US" dirty="0" err="1"/>
              <a:t>unittest</a:t>
            </a:r>
            <a:r>
              <a:rPr lang="en-US" dirty="0"/>
              <a:t> discover -s </a:t>
            </a:r>
            <a:r>
              <a:rPr lang="en-US" dirty="0" smtClean="0"/>
              <a:t>unit/ </a:t>
            </a:r>
            <a:r>
              <a:rPr lang="en-US" dirty="0"/>
              <a:t>-p "test_*.</a:t>
            </a:r>
            <a:r>
              <a:rPr lang="en-US" dirty="0" err="1"/>
              <a:t>py</a:t>
            </a:r>
            <a:r>
              <a:rPr lang="en-US" dirty="0"/>
              <a:t>" </a:t>
            </a:r>
            <a:br>
              <a:rPr lang="en-US" dirty="0"/>
            </a:b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149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Не забудьте отметиться на занятии!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Цитата великих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47847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ru-RU" dirty="0" smtClean="0"/>
              <a:t>класс </a:t>
            </a:r>
            <a:r>
              <a:rPr lang="mr-IN" dirty="0" smtClean="0"/>
              <a:t>–</a:t>
            </a:r>
            <a:r>
              <a:rPr lang="ru-RU" dirty="0" smtClean="0"/>
              <a:t> 1 тест</a:t>
            </a:r>
          </a:p>
          <a:p>
            <a:r>
              <a:rPr lang="en-US" dirty="0" smtClean="0"/>
              <a:t>Fixtures </a:t>
            </a:r>
            <a:r>
              <a:rPr lang="ru-RU" dirty="0" smtClean="0"/>
              <a:t>в формате </a:t>
            </a:r>
            <a:r>
              <a:rPr lang="en-US" dirty="0" err="1"/>
              <a:t>setUp</a:t>
            </a:r>
            <a:r>
              <a:rPr lang="en-US" dirty="0"/>
              <a:t> </a:t>
            </a:r>
            <a:r>
              <a:rPr lang="en-US" dirty="0" err="1" smtClean="0"/>
              <a:t>tearDown</a:t>
            </a:r>
            <a:endParaRPr lang="ru-RU" dirty="0" smtClean="0"/>
          </a:p>
          <a:p>
            <a:r>
              <a:rPr lang="ru-RU" dirty="0" err="1" smtClean="0"/>
              <a:t>Скоуп</a:t>
            </a:r>
            <a:r>
              <a:rPr lang="ru-RU" dirty="0" smtClean="0"/>
              <a:t> </a:t>
            </a:r>
            <a:r>
              <a:rPr lang="ru-RU" dirty="0" err="1" smtClean="0"/>
              <a:t>фикстуры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Приходится наследоваться если у тестов одинаковый </a:t>
            </a:r>
            <a:r>
              <a:rPr lang="en-US" dirty="0" err="1" smtClean="0"/>
              <a:t>setUp</a:t>
            </a:r>
            <a:endParaRPr lang="en-US" dirty="0" smtClean="0"/>
          </a:p>
          <a:p>
            <a:r>
              <a:rPr lang="ru-RU" dirty="0" smtClean="0"/>
              <a:t>Сложные </a:t>
            </a:r>
            <a:r>
              <a:rPr lang="en-US" dirty="0" smtClean="0"/>
              <a:t>assert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мне не нравится </a:t>
            </a:r>
            <a:r>
              <a:rPr lang="en-US" dirty="0" err="1"/>
              <a:t>unittest</a:t>
            </a:r>
            <a:r>
              <a:rPr 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047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мне не нравится </a:t>
            </a:r>
            <a:r>
              <a:rPr lang="en-US" dirty="0" err="1" smtClean="0"/>
              <a:t>unittest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69" y="1710160"/>
            <a:ext cx="5671561" cy="39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8339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3" y="1684682"/>
            <a:ext cx="4889500" cy="3746500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5563703"/>
            <a:ext cx="7527727" cy="6781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&gt;&gt;&gt; </a:t>
            </a:r>
            <a:r>
              <a:rPr lang="en-US" dirty="0" err="1" smtClean="0"/>
              <a:t>pyt</a:t>
            </a:r>
            <a:r>
              <a:rPr lang="en-US" dirty="0" smtClean="0"/>
              <a:t>/</a:t>
            </a:r>
            <a:r>
              <a:rPr lang="en-US" dirty="0" err="1" smtClean="0"/>
              <a:t>test_simple.py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65029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Подготовка состояния (</a:t>
            </a:r>
            <a:r>
              <a:rPr lang="ru-RU" b="0" dirty="0" err="1" smtClean="0"/>
              <a:t>фикстуры</a:t>
            </a:r>
            <a:r>
              <a:rPr lang="ru-RU" b="0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12" y="2686050"/>
            <a:ext cx="6711833" cy="209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4328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Проверка результата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28" y="2595166"/>
            <a:ext cx="5265116" cy="18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7200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&gt;&gt;&gt; </a:t>
            </a:r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en-US" dirty="0" err="1"/>
              <a:t>pyt</a:t>
            </a:r>
            <a:r>
              <a:rPr lang="en-US" dirty="0"/>
              <a:t>/</a:t>
            </a:r>
            <a:r>
              <a:rPr lang="en-US" dirty="0" err="1"/>
              <a:t>test_simple.py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en-US" dirty="0" err="1" smtClean="0"/>
              <a:t>pyt</a:t>
            </a:r>
            <a:r>
              <a:rPr lang="en-US" dirty="0" smtClean="0"/>
              <a:t>/</a:t>
            </a:r>
            <a:r>
              <a:rPr lang="en-US" dirty="0" err="1" smtClean="0"/>
              <a:t>test_db.py</a:t>
            </a:r>
            <a:r>
              <a:rPr lang="en-US" dirty="0" smtClean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&gt;&gt;&gt; </a:t>
            </a:r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en-US" dirty="0" err="1"/>
              <a:t>pyt</a:t>
            </a:r>
            <a:r>
              <a:rPr lang="en-US" dirty="0" smtClean="0"/>
              <a:t>/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2586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Pytest</a:t>
            </a:r>
            <a:endParaRPr lang="en-US" dirty="0"/>
          </a:p>
        </p:txBody>
      </p:sp>
      <p:pic>
        <p:nvPicPr>
          <p:cNvPr id="17410" name="Picture 2" descr="mage result for Ñ ÑÐµ Ð»ÑÐ±Ð»Ñ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77" y="1904723"/>
            <a:ext cx="3379305" cy="33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5563703"/>
            <a:ext cx="7527727" cy="6781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 smtClean="0"/>
              <a:t>pyt</a:t>
            </a:r>
            <a:r>
              <a:rPr lang="en-US" dirty="0" smtClean="0"/>
              <a:t>/</a:t>
            </a:r>
            <a:r>
              <a:rPr lang="en-US" dirty="0" err="1" smtClean="0"/>
              <a:t>test_i_like_it.py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48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2398643"/>
            <a:ext cx="7527727" cy="384321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Aiohttp</a:t>
            </a:r>
            <a:r>
              <a:rPr lang="en-US" dirty="0" smtClean="0"/>
              <a:t> </a:t>
            </a:r>
            <a:r>
              <a:rPr lang="en-US" dirty="0"/>
              <a:t>server </a:t>
            </a:r>
            <a:r>
              <a:rPr lang="en-US" dirty="0" smtClean="0"/>
              <a:t>(</a:t>
            </a:r>
            <a:r>
              <a:rPr lang="en-US" dirty="0" err="1" smtClean="0"/>
              <a:t>async_pyt</a:t>
            </a:r>
            <a:r>
              <a:rPr lang="en-US" dirty="0" smtClean="0"/>
              <a:t>/</a:t>
            </a:r>
            <a:r>
              <a:rPr lang="en-US" dirty="0" err="1" smtClean="0"/>
              <a:t>test_api.py</a:t>
            </a:r>
            <a:r>
              <a:rPr lang="en-US" dirty="0"/>
              <a:t>)</a:t>
            </a:r>
            <a:endParaRPr lang="ru-RU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Aiohttp</a:t>
            </a:r>
            <a:r>
              <a:rPr lang="en-US" dirty="0" smtClean="0"/>
              <a:t> client (</a:t>
            </a:r>
            <a:r>
              <a:rPr lang="en-US" dirty="0" err="1" smtClean="0"/>
              <a:t>async_pyt</a:t>
            </a:r>
            <a:r>
              <a:rPr lang="en-US" dirty="0" smtClean="0"/>
              <a:t>/</a:t>
            </a:r>
            <a:r>
              <a:rPr lang="en-US" dirty="0" err="1" smtClean="0"/>
              <a:t>test_client.py</a:t>
            </a:r>
            <a:r>
              <a:rPr lang="en-US" dirty="0" smtClean="0"/>
              <a:t>)</a:t>
            </a:r>
            <a:endParaRPr lang="ru-RU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Mock (</a:t>
            </a:r>
            <a:r>
              <a:rPr lang="en-US" dirty="0" err="1" smtClean="0"/>
              <a:t>async_pyt</a:t>
            </a:r>
            <a:r>
              <a:rPr lang="en-US" dirty="0" smtClean="0"/>
              <a:t>/</a:t>
            </a:r>
            <a:r>
              <a:rPr lang="en-US" dirty="0" err="1" smtClean="0"/>
              <a:t>test_mock.py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Как тестировать: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3409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dirty="0"/>
              <a:t>Liar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dirty="0"/>
              <a:t>Giant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dirty="0"/>
              <a:t>Secret Catcher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dirty="0"/>
              <a:t>Mockery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dirty="0"/>
              <a:t>Enumerator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dirty="0"/>
              <a:t>Slowpoke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Антипаттерны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0249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Liar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Антипаттерны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782323" y="2613755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</a:rPr>
              <a:t>def</a:t>
            </a:r>
            <a:r>
              <a:rPr lang="en-US" sz="2000" b="1" dirty="0">
                <a:solidFill>
                  <a:srgbClr val="000080"/>
                </a:solidFill>
              </a:rPr>
              <a:t> </a:t>
            </a:r>
            <a:r>
              <a:rPr lang="en-US" sz="2000" dirty="0" err="1"/>
              <a:t>test_some_smth</a:t>
            </a:r>
            <a:r>
              <a:rPr lang="en-US" sz="2000" dirty="0"/>
              <a:t>():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do_smth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80"/>
                </a:solidFill>
              </a:rPr>
              <a:t>assert </a:t>
            </a:r>
            <a:r>
              <a:rPr lang="en-US" sz="2000" dirty="0">
                <a:solidFill>
                  <a:srgbClr val="000080"/>
                </a:solidFill>
              </a:rPr>
              <a:t>True</a:t>
            </a:r>
            <a:br>
              <a:rPr lang="en-US" sz="2000" dirty="0">
                <a:solidFill>
                  <a:srgbClr val="000080"/>
                </a:solidFill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6772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ctypes</a:t>
            </a:r>
            <a:endParaRPr lang="en-US" dirty="0" smtClean="0"/>
          </a:p>
          <a:p>
            <a:r>
              <a:rPr lang="en-US" dirty="0" err="1" smtClean="0"/>
              <a:t>ffi</a:t>
            </a:r>
            <a:endParaRPr lang="en-US" dirty="0" smtClean="0"/>
          </a:p>
          <a:p>
            <a:r>
              <a:rPr lang="en-US" dirty="0" smtClean="0"/>
              <a:t>C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extentions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err="1" smtClean="0"/>
              <a:t>Cython</a:t>
            </a:r>
            <a:endParaRPr lang="ru-RU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Лекция </a:t>
            </a:r>
            <a:r>
              <a:rPr lang="ru-RU" dirty="0"/>
              <a:t>6</a:t>
            </a:r>
            <a:r>
              <a:rPr lang="ru-RU" dirty="0" smtClean="0"/>
              <a:t>. </a:t>
            </a:r>
            <a:r>
              <a:rPr lang="ru-RU" dirty="0" smtClean="0"/>
              <a:t>Что было?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5916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Giant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Антипаттерны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836" y="2595166"/>
            <a:ext cx="4076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3515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The Secret Catcher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Антипаттерны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782323" y="259516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</a:rPr>
              <a:t>def</a:t>
            </a:r>
            <a:r>
              <a:rPr lang="en-US" sz="2000" b="1" dirty="0">
                <a:solidFill>
                  <a:srgbClr val="000080"/>
                </a:solidFill>
              </a:rPr>
              <a:t> </a:t>
            </a:r>
            <a:r>
              <a:rPr lang="en-US" sz="2000" dirty="0" err="1"/>
              <a:t>test_smth_one_two_three</a:t>
            </a:r>
            <a:r>
              <a:rPr lang="en-US" sz="2000" dirty="0"/>
              <a:t>():</a:t>
            </a:r>
            <a:br>
              <a:rPr lang="en-US" sz="2000" dirty="0"/>
            </a:br>
            <a:r>
              <a:rPr lang="en-US" sz="2000" dirty="0"/>
              <a:t>    do_smth1()</a:t>
            </a:r>
            <a:br>
              <a:rPr lang="en-US" sz="2000" dirty="0"/>
            </a:br>
            <a:r>
              <a:rPr lang="en-US" sz="2000" dirty="0"/>
              <a:t>    do_smth2()</a:t>
            </a:r>
            <a:br>
              <a:rPr lang="en-US" sz="2000" dirty="0"/>
            </a:br>
            <a:r>
              <a:rPr lang="en-US" sz="2000" dirty="0"/>
              <a:t>    do_smth3()</a:t>
            </a:r>
          </a:p>
        </p:txBody>
      </p:sp>
    </p:spTree>
    <p:extLst>
      <p:ext uri="{BB962C8B-B14F-4D97-AF65-F5344CB8AC3E}">
        <p14:creationId xmlns:p14="http://schemas.microsoft.com/office/powerpoint/2010/main" val="192265019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 smtClean="0"/>
              <a:t>Mockery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Антипаттерны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2398643"/>
            <a:ext cx="7527727" cy="3843211"/>
          </a:xfrm>
        </p:spPr>
        <p:txBody>
          <a:bodyPr/>
          <a:lstStyle/>
          <a:p>
            <a:r>
              <a:rPr lang="en-US" dirty="0"/>
              <a:t>&gt;&gt;&gt; </a:t>
            </a:r>
            <a:r>
              <a:rPr lang="en-US" dirty="0" err="1" smtClean="0"/>
              <a:t>async_pyt</a:t>
            </a:r>
            <a:r>
              <a:rPr lang="en-US" dirty="0" smtClean="0"/>
              <a:t>/</a:t>
            </a:r>
            <a:r>
              <a:rPr lang="en-US" dirty="0" err="1" smtClean="0"/>
              <a:t>test_mock.py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0433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Enumerator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Антипаттерны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782323" y="259516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2000" b="1" dirty="0" err="1">
                <a:solidFill>
                  <a:srgbClr val="000080"/>
                </a:solidFill>
              </a:rPr>
              <a:t>def</a:t>
            </a:r>
            <a:r>
              <a:rPr lang="mr-IN" sz="2000" b="1" dirty="0">
                <a:solidFill>
                  <a:srgbClr val="000080"/>
                </a:solidFill>
              </a:rPr>
              <a:t> </a:t>
            </a:r>
            <a:r>
              <a:rPr lang="mr-IN" sz="2000" dirty="0"/>
              <a:t>test1():</a:t>
            </a:r>
            <a:br>
              <a:rPr lang="mr-IN" sz="2000" dirty="0"/>
            </a:br>
            <a:r>
              <a:rPr lang="mr-IN" sz="2000" dirty="0"/>
              <a:t>    </a:t>
            </a:r>
            <a:r>
              <a:rPr lang="mr-IN" sz="2000" b="1" dirty="0" err="1">
                <a:solidFill>
                  <a:srgbClr val="000080"/>
                </a:solidFill>
              </a:rPr>
              <a:t>pass</a:t>
            </a:r>
            <a:r>
              <a:rPr lang="mr-IN" sz="2000" b="1" dirty="0">
                <a:solidFill>
                  <a:srgbClr val="000080"/>
                </a:solidFill>
              </a:rPr>
              <a:t/>
            </a:r>
            <a:br>
              <a:rPr lang="mr-IN" sz="2000" b="1" dirty="0">
                <a:solidFill>
                  <a:srgbClr val="000080"/>
                </a:solidFill>
              </a:rPr>
            </a:br>
            <a:r>
              <a:rPr lang="mr-IN" sz="2000" b="1" dirty="0">
                <a:solidFill>
                  <a:srgbClr val="000080"/>
                </a:solidFill>
              </a:rPr>
              <a:t/>
            </a:r>
            <a:br>
              <a:rPr lang="mr-IN" sz="2000" b="1" dirty="0">
                <a:solidFill>
                  <a:srgbClr val="000080"/>
                </a:solidFill>
              </a:rPr>
            </a:br>
            <a:r>
              <a:rPr lang="mr-IN" sz="2000" b="1" dirty="0" err="1">
                <a:solidFill>
                  <a:srgbClr val="000080"/>
                </a:solidFill>
              </a:rPr>
              <a:t>def</a:t>
            </a:r>
            <a:r>
              <a:rPr lang="mr-IN" sz="2000" b="1" dirty="0">
                <a:solidFill>
                  <a:srgbClr val="000080"/>
                </a:solidFill>
              </a:rPr>
              <a:t> </a:t>
            </a:r>
            <a:r>
              <a:rPr lang="mr-IN" sz="2000" dirty="0"/>
              <a:t>test2():</a:t>
            </a:r>
            <a:br>
              <a:rPr lang="mr-IN" sz="2000" dirty="0"/>
            </a:br>
            <a:r>
              <a:rPr lang="mr-IN" sz="2000" dirty="0"/>
              <a:t>    </a:t>
            </a:r>
            <a:r>
              <a:rPr lang="mr-IN" sz="2000" b="1" dirty="0" err="1">
                <a:solidFill>
                  <a:srgbClr val="000080"/>
                </a:solidFill>
              </a:rPr>
              <a:t>pass</a:t>
            </a:r>
            <a:r>
              <a:rPr lang="mr-IN" sz="2000" b="1" dirty="0">
                <a:solidFill>
                  <a:srgbClr val="000080"/>
                </a:solidFill>
              </a:rPr>
              <a:t/>
            </a:r>
            <a:br>
              <a:rPr lang="mr-IN" sz="2000" b="1" dirty="0">
                <a:solidFill>
                  <a:srgbClr val="000080"/>
                </a:solidFill>
              </a:rPr>
            </a:br>
            <a:r>
              <a:rPr lang="mr-IN" sz="2000" b="1" dirty="0">
                <a:solidFill>
                  <a:srgbClr val="000080"/>
                </a:solidFill>
              </a:rPr>
              <a:t/>
            </a:r>
            <a:br>
              <a:rPr lang="mr-IN" sz="2000" b="1" dirty="0">
                <a:solidFill>
                  <a:srgbClr val="000080"/>
                </a:solidFill>
              </a:rPr>
            </a:br>
            <a:r>
              <a:rPr lang="mr-IN" sz="2000" b="1" dirty="0" err="1">
                <a:solidFill>
                  <a:srgbClr val="000080"/>
                </a:solidFill>
              </a:rPr>
              <a:t>def</a:t>
            </a:r>
            <a:r>
              <a:rPr lang="mr-IN" sz="2000" b="1" dirty="0">
                <a:solidFill>
                  <a:srgbClr val="000080"/>
                </a:solidFill>
              </a:rPr>
              <a:t> </a:t>
            </a:r>
            <a:r>
              <a:rPr lang="mr-IN" sz="2000" dirty="0"/>
              <a:t>test3():</a:t>
            </a:r>
            <a:br>
              <a:rPr lang="mr-IN" sz="2000" dirty="0"/>
            </a:br>
            <a:r>
              <a:rPr lang="mr-IN" sz="2000" dirty="0"/>
              <a:t>    </a:t>
            </a:r>
            <a:r>
              <a:rPr lang="mr-IN" sz="2000" b="1" dirty="0" err="1">
                <a:solidFill>
                  <a:srgbClr val="000080"/>
                </a:solidFill>
              </a:rPr>
              <a:t>pass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81330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Slowpoke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Антипаттерны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782323" y="245986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</a:rPr>
              <a:t>def</a:t>
            </a:r>
            <a:r>
              <a:rPr lang="en-US" sz="2000" b="1" dirty="0">
                <a:solidFill>
                  <a:srgbClr val="000080"/>
                </a:solidFill>
              </a:rPr>
              <a:t> </a:t>
            </a:r>
            <a:r>
              <a:rPr lang="en-US" sz="2000" dirty="0" err="1"/>
              <a:t>test_pokemon</a:t>
            </a:r>
            <a:r>
              <a:rPr lang="en-US" sz="2000" dirty="0"/>
              <a:t>():</a:t>
            </a:r>
            <a:br>
              <a:rPr lang="en-US" sz="2000" dirty="0"/>
            </a:br>
            <a:r>
              <a:rPr lang="en-US" sz="2000" dirty="0"/>
              <a:t>    do_smth1()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time.sleep</a:t>
            </a:r>
            <a:r>
              <a:rPr lang="en-US" sz="2000" dirty="0"/>
              <a:t>(N)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80"/>
                </a:solidFill>
              </a:rPr>
              <a:t>assert </a:t>
            </a:r>
            <a:r>
              <a:rPr lang="en-US" sz="2000" dirty="0">
                <a:solidFill>
                  <a:srgbClr val="000080"/>
                </a:solidFill>
              </a:rPr>
              <a:t>True</a:t>
            </a:r>
            <a:br>
              <a:rPr lang="en-US" sz="2000" dirty="0">
                <a:solidFill>
                  <a:srgbClr val="000080"/>
                </a:solidFill>
              </a:rPr>
            </a:b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388" y="3111366"/>
            <a:ext cx="4667348" cy="262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4052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2398643"/>
            <a:ext cx="7527727" cy="3843211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/>
              <a:t>По </a:t>
            </a:r>
            <a:r>
              <a:rPr lang="ru-RU" dirty="0" smtClean="0"/>
              <a:t>файлам</a:t>
            </a:r>
            <a:endParaRPr lang="ru-RU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/>
              <a:t>По классам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/>
              <a:t>По методам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/>
              <a:t>По строкам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/>
              <a:t>По ветвям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Анализ покрытия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Тесты на тесты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4403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2398643"/>
            <a:ext cx="7527727" cy="38432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ru-RU" dirty="0"/>
              <a:t>Метод тестирования </a:t>
            </a:r>
            <a:r>
              <a:rPr lang="ru-RU" dirty="0" smtClean="0"/>
              <a:t>основанный </a:t>
            </a:r>
            <a:r>
              <a:rPr lang="ru-RU" dirty="0"/>
              <a:t>на внесении небольших изменений в код программы.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Mutation testing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Тесты на тесты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65846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 smtClean="0"/>
              <a:t>Smoke test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Тесты на тесты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30724" name="Picture 4" descr="mage result for smoke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49" y="2595166"/>
            <a:ext cx="4212673" cy="28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753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1921565"/>
            <a:ext cx="7527727" cy="4320289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/>
              <a:t>Улучшение качества </a:t>
            </a:r>
            <a:endParaRPr lang="ru-RU" dirty="0" smtClean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 smtClean="0"/>
              <a:t>Облегчение </a:t>
            </a:r>
            <a:r>
              <a:rPr lang="ru-RU" dirty="0"/>
              <a:t>внесения </a:t>
            </a:r>
            <a:r>
              <a:rPr lang="ru-RU" dirty="0" smtClean="0"/>
              <a:t>изменений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 smtClean="0"/>
              <a:t>Документация </a:t>
            </a:r>
            <a:r>
              <a:rPr lang="ru-RU" dirty="0"/>
              <a:t>на продукт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писать тесты?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11807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писать тесты?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74" y="1834453"/>
            <a:ext cx="4413262" cy="41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221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err="1"/>
              <a:t>Автоматизация</a:t>
            </a:r>
            <a:r>
              <a:rPr lang="pl-PL" dirty="0"/>
              <a:t> </a:t>
            </a:r>
            <a:r>
              <a:rPr lang="pl-PL" dirty="0" err="1"/>
              <a:t>тестирования</a:t>
            </a:r>
            <a:r>
              <a:rPr lang="pl-PL" dirty="0"/>
              <a:t> </a:t>
            </a:r>
            <a:endParaRPr lang="pl-PL" dirty="0" smtClean="0"/>
          </a:p>
          <a:p>
            <a:r>
              <a:rPr lang="pl-PL" dirty="0" err="1" smtClean="0"/>
              <a:t>Юнит-тестирование</a:t>
            </a:r>
            <a:r>
              <a:rPr lang="pl-PL" dirty="0" smtClean="0"/>
              <a:t> </a:t>
            </a:r>
          </a:p>
          <a:p>
            <a:r>
              <a:rPr lang="pl-PL" dirty="0" err="1" smtClean="0"/>
              <a:t>Unittest</a:t>
            </a:r>
            <a:endParaRPr lang="pl-PL" dirty="0" smtClean="0"/>
          </a:p>
          <a:p>
            <a:r>
              <a:rPr lang="pl-PL" dirty="0" err="1" smtClean="0"/>
              <a:t>Pytest</a:t>
            </a:r>
            <a:endParaRPr lang="pl-PL" dirty="0" smtClean="0"/>
          </a:p>
          <a:p>
            <a:r>
              <a:rPr lang="ru-RU" dirty="0" err="1" smtClean="0"/>
              <a:t>Антипаттерны</a:t>
            </a:r>
            <a:endParaRPr lang="en-US" dirty="0" smtClean="0"/>
          </a:p>
          <a:p>
            <a:r>
              <a:rPr lang="ru-RU" dirty="0" smtClean="0"/>
              <a:t>Тесты на тесты</a:t>
            </a:r>
          </a:p>
          <a:p>
            <a:pPr marL="0" indent="0">
              <a:buNone/>
            </a:pPr>
            <a:endParaRPr lang="pl-PL" dirty="0" smtClean="0"/>
          </a:p>
          <a:p>
            <a:endParaRPr lang="ru-RU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Лекция </a:t>
            </a:r>
            <a:r>
              <a:rPr lang="en-US" dirty="0"/>
              <a:t>7</a:t>
            </a:r>
            <a:r>
              <a:rPr lang="ru-RU" dirty="0" smtClean="0"/>
              <a:t>. </a:t>
            </a:r>
            <a:r>
              <a:rPr lang="ru-RU" dirty="0" smtClean="0"/>
              <a:t>Что будет?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118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1781767"/>
            <a:ext cx="7527727" cy="4433591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docs.python.org/3/library/unittest.html</a:t>
            </a:r>
            <a:endParaRPr lang="en-US" u="sng" dirty="0" smtClean="0"/>
          </a:p>
          <a:p>
            <a:r>
              <a:rPr lang="en-US" dirty="0">
                <a:hlinkClick r:id="rId3"/>
              </a:rPr>
              <a:t>https://docs.pytest.org/en/latest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github.com/pytest-dev/pytest-asyncio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github.com/aio-libs/pytest-aiohttp</a:t>
            </a:r>
            <a:endParaRPr lang="ru-RU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aiohttp.readthedocs.io/en/stable/testing.html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https://pypi.org/project/pytest-mock/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docs.python.org/dev/library/unittest.mock.html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docs.pytest.org/en/latest/monkeypatch.html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github.com/spulec/freezegun</a:t>
            </a:r>
            <a:endParaRPr lang="en-US" dirty="0" smtClean="0"/>
          </a:p>
          <a:p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github.com/pnuckowski/aioresponses</a:t>
            </a:r>
            <a:endParaRPr lang="ru-RU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75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telegram: </a:t>
            </a:r>
            <a:r>
              <a:rPr lang="en-US" dirty="0" err="1" smtClean="0"/>
              <a:t>alexopryshko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email: </a:t>
            </a:r>
            <a:r>
              <a:rPr lang="en-US" dirty="0" err="1" smtClean="0"/>
              <a:t>alexopryshko@gmail.com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telegram: </a:t>
            </a:r>
            <a:r>
              <a:rPr lang="en-US" dirty="0" err="1" smtClean="0"/>
              <a:t>igorcoding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email: </a:t>
            </a:r>
            <a:r>
              <a:rPr lang="en-US" dirty="0" err="1"/>
              <a:t>igor.latkin@outlook.com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194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должно быть?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1026" name="Picture 2" descr="https://martinfowler.com/bliki/images/testPyramid/test-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30" y="2261703"/>
            <a:ext cx="5334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6112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2323" y="2398643"/>
            <a:ext cx="7527727" cy="3843211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ru-RU" dirty="0"/>
              <a:t>Атомарность 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ru-RU" dirty="0"/>
              <a:t>Независимость 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ru-RU" dirty="0"/>
              <a:t>Изолированность/герметичность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/>
              <a:t>Принципы автоматизации тестов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тестирование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5349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Атомарность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тестирование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782323" y="2595166"/>
            <a:ext cx="83796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</a:rPr>
              <a:t>def</a:t>
            </a:r>
            <a:r>
              <a:rPr lang="en-US" sz="2000" b="1" dirty="0">
                <a:solidFill>
                  <a:srgbClr val="000080"/>
                </a:solidFill>
              </a:rPr>
              <a:t> </a:t>
            </a:r>
            <a:r>
              <a:rPr lang="en-US" sz="2000" dirty="0" err="1"/>
              <a:t>test_add_smth</a:t>
            </a:r>
            <a:r>
              <a:rPr lang="en-US" sz="2000" dirty="0"/>
              <a:t>():</a:t>
            </a:r>
            <a:br>
              <a:rPr lang="en-US" sz="2000" dirty="0"/>
            </a:br>
            <a:r>
              <a:rPr lang="en-US" sz="2000" dirty="0"/>
              <a:t>    user = </a:t>
            </a:r>
            <a:r>
              <a:rPr lang="en-US" sz="2000" dirty="0" err="1"/>
              <a:t>create_new_user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660099"/>
                </a:solidFill>
              </a:rPr>
              <a:t>email</a:t>
            </a:r>
            <a:r>
              <a:rPr lang="en-US" sz="2000" dirty="0"/>
              <a:t>=</a:t>
            </a:r>
            <a:r>
              <a:rPr lang="en-US" sz="2000" b="1" dirty="0">
                <a:solidFill>
                  <a:srgbClr val="008000"/>
                </a:solidFill>
              </a:rPr>
              <a:t>'</a:t>
            </a:r>
            <a:r>
              <a:rPr lang="en-US" sz="2000" b="1" dirty="0" err="1">
                <a:solidFill>
                  <a:srgbClr val="008000"/>
                </a:solidFill>
              </a:rPr>
              <a:t>some@ema.il</a:t>
            </a:r>
            <a:r>
              <a:rPr lang="en-US" sz="2000" b="1" dirty="0">
                <a:solidFill>
                  <a:srgbClr val="008000"/>
                </a:solidFill>
              </a:rPr>
              <a:t>'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user.register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user.auth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smth</a:t>
            </a:r>
            <a:r>
              <a:rPr lang="en-US" sz="2000" dirty="0"/>
              <a:t> = </a:t>
            </a:r>
            <a:r>
              <a:rPr lang="en-US" sz="2000" dirty="0" err="1"/>
              <a:t>user.create_smth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smth.add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80"/>
                </a:solidFill>
              </a:rPr>
              <a:t>assert </a:t>
            </a:r>
            <a:r>
              <a:rPr lang="en-US" sz="2000" dirty="0" err="1"/>
              <a:t>user.is_authorized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80"/>
                </a:solidFill>
              </a:rPr>
              <a:t>assert </a:t>
            </a:r>
            <a:r>
              <a:rPr lang="en-US" sz="2000" dirty="0" err="1"/>
              <a:t>smth.is_added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80"/>
                </a:solidFill>
              </a:rPr>
              <a:t>assert </a:t>
            </a:r>
            <a:r>
              <a:rPr lang="en-US" sz="2000" dirty="0" err="1"/>
              <a:t>user.email</a:t>
            </a:r>
            <a:r>
              <a:rPr lang="en-US" sz="2000" dirty="0"/>
              <a:t> == </a:t>
            </a:r>
            <a:r>
              <a:rPr lang="en-US" sz="2000" b="1" dirty="0">
                <a:solidFill>
                  <a:srgbClr val="008000"/>
                </a:solidFill>
              </a:rPr>
              <a:t>'</a:t>
            </a:r>
            <a:r>
              <a:rPr lang="en-US" sz="2000" b="1" dirty="0" err="1">
                <a:solidFill>
                  <a:srgbClr val="008000"/>
                </a:solidFill>
              </a:rPr>
              <a:t>some@ema.il</a:t>
            </a:r>
            <a:r>
              <a:rPr lang="en-US" sz="2000" b="1" dirty="0">
                <a:solidFill>
                  <a:srgbClr val="008000"/>
                </a:solidFill>
              </a:rPr>
              <a:t>'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02973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Атомарность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тестирование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782323" y="2595166"/>
            <a:ext cx="83796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</a:rPr>
              <a:t>def</a:t>
            </a:r>
            <a:r>
              <a:rPr lang="en-US" sz="2000" b="1" dirty="0">
                <a:solidFill>
                  <a:srgbClr val="000080"/>
                </a:solidFill>
              </a:rPr>
              <a:t> </a:t>
            </a:r>
            <a:r>
              <a:rPr lang="en-US" sz="2000" dirty="0" err="1"/>
              <a:t>test_add_smth</a:t>
            </a:r>
            <a:r>
              <a:rPr lang="en-US" sz="2000" dirty="0"/>
              <a:t>():</a:t>
            </a:r>
            <a:br>
              <a:rPr lang="en-US" sz="2000" dirty="0"/>
            </a:br>
            <a:r>
              <a:rPr lang="en-US" sz="2000" dirty="0"/>
              <a:t>    user = </a:t>
            </a:r>
            <a:r>
              <a:rPr lang="en-US" sz="2000" dirty="0" err="1"/>
              <a:t>create_new_user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660099"/>
                </a:solidFill>
              </a:rPr>
              <a:t>email</a:t>
            </a:r>
            <a:r>
              <a:rPr lang="en-US" sz="2000" dirty="0"/>
              <a:t>=</a:t>
            </a:r>
            <a:r>
              <a:rPr lang="en-US" sz="2000" b="1" dirty="0">
                <a:solidFill>
                  <a:srgbClr val="008000"/>
                </a:solidFill>
              </a:rPr>
              <a:t>'</a:t>
            </a:r>
            <a:r>
              <a:rPr lang="en-US" sz="2000" b="1" dirty="0" err="1">
                <a:solidFill>
                  <a:srgbClr val="008000"/>
                </a:solidFill>
              </a:rPr>
              <a:t>some@ema.il</a:t>
            </a:r>
            <a:r>
              <a:rPr lang="en-US" sz="2000" b="1" dirty="0">
                <a:solidFill>
                  <a:srgbClr val="008000"/>
                </a:solidFill>
              </a:rPr>
              <a:t>'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>
                <a:solidFill>
                  <a:srgbClr val="FF0000"/>
                </a:solidFill>
              </a:rPr>
              <a:t>user.register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>
                <a:solidFill>
                  <a:srgbClr val="FF0000"/>
                </a:solidFill>
              </a:rPr>
              <a:t>user.auth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smth</a:t>
            </a:r>
            <a:r>
              <a:rPr lang="en-US" sz="2000" dirty="0"/>
              <a:t> = </a:t>
            </a:r>
            <a:r>
              <a:rPr lang="en-US" sz="2000" dirty="0" err="1"/>
              <a:t>user.create_smth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smth.add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FF0000"/>
                </a:solidFill>
              </a:rPr>
              <a:t>assert </a:t>
            </a:r>
            <a:r>
              <a:rPr lang="en-US" sz="2000" dirty="0" err="1">
                <a:solidFill>
                  <a:srgbClr val="FF0000"/>
                </a:solidFill>
              </a:rPr>
              <a:t>user.is_authorized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80"/>
                </a:solidFill>
              </a:rPr>
              <a:t>assert </a:t>
            </a:r>
            <a:r>
              <a:rPr lang="en-US" sz="2000" dirty="0" err="1"/>
              <a:t>smth.is_added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FF0000"/>
                </a:solidFill>
              </a:rPr>
              <a:t>assert </a:t>
            </a:r>
            <a:r>
              <a:rPr lang="en-US" sz="2000" dirty="0" err="1">
                <a:solidFill>
                  <a:srgbClr val="FF0000"/>
                </a:solidFill>
              </a:rPr>
              <a:t>user.email</a:t>
            </a:r>
            <a:r>
              <a:rPr lang="en-US" sz="2000" dirty="0">
                <a:solidFill>
                  <a:srgbClr val="FF0000"/>
                </a:solidFill>
              </a:rPr>
              <a:t> == </a:t>
            </a:r>
            <a:r>
              <a:rPr lang="en-US" sz="2000" b="1" dirty="0">
                <a:solidFill>
                  <a:srgbClr val="FF0000"/>
                </a:solidFill>
              </a:rPr>
              <a:t>'</a:t>
            </a:r>
            <a:r>
              <a:rPr lang="en-US" sz="2000" b="1" dirty="0" err="1">
                <a:solidFill>
                  <a:srgbClr val="FF0000"/>
                </a:solidFill>
              </a:rPr>
              <a:t>some@ema.il</a:t>
            </a:r>
            <a:r>
              <a:rPr lang="en-US" sz="2000" b="1" dirty="0">
                <a:solidFill>
                  <a:srgbClr val="008000"/>
                </a:solidFill>
              </a:rPr>
              <a:t>'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77830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dirty="0" smtClean="0"/>
              <a:t>Атомарность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тестирование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782323" y="2595166"/>
            <a:ext cx="83796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</a:rPr>
              <a:t>def</a:t>
            </a:r>
            <a:r>
              <a:rPr lang="en-US" sz="2000" b="1" dirty="0">
                <a:solidFill>
                  <a:srgbClr val="000080"/>
                </a:solidFill>
              </a:rPr>
              <a:t> </a:t>
            </a:r>
            <a:r>
              <a:rPr lang="en-US" sz="2000" dirty="0" err="1"/>
              <a:t>test_add_smth</a:t>
            </a:r>
            <a:r>
              <a:rPr lang="en-US" sz="2000" dirty="0"/>
              <a:t>():</a:t>
            </a:r>
            <a:br>
              <a:rPr lang="en-US" sz="2000" dirty="0"/>
            </a:br>
            <a:r>
              <a:rPr lang="en-US" sz="2000" dirty="0"/>
              <a:t>    user = </a:t>
            </a:r>
            <a:r>
              <a:rPr lang="en-US" sz="2000" dirty="0" err="1"/>
              <a:t>create_new_user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660099"/>
                </a:solidFill>
              </a:rPr>
              <a:t>email</a:t>
            </a:r>
            <a:r>
              <a:rPr lang="en-US" sz="2000" dirty="0"/>
              <a:t>=</a:t>
            </a:r>
            <a:r>
              <a:rPr lang="en-US" sz="2000" b="1" dirty="0">
                <a:solidFill>
                  <a:srgbClr val="008000"/>
                </a:solidFill>
              </a:rPr>
              <a:t>'</a:t>
            </a:r>
            <a:r>
              <a:rPr lang="en-US" sz="2000" b="1" dirty="0" err="1">
                <a:solidFill>
                  <a:srgbClr val="008000"/>
                </a:solidFill>
              </a:rPr>
              <a:t>some@ema.il</a:t>
            </a:r>
            <a:r>
              <a:rPr lang="en-US" sz="2000" b="1" dirty="0">
                <a:solidFill>
                  <a:srgbClr val="008000"/>
                </a:solidFill>
              </a:rPr>
              <a:t>'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smth</a:t>
            </a:r>
            <a:r>
              <a:rPr lang="en-US" sz="2000" dirty="0"/>
              <a:t> = </a:t>
            </a:r>
            <a:r>
              <a:rPr lang="en-US" sz="2000" dirty="0" err="1"/>
              <a:t>user.create_smth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 err="1"/>
              <a:t>smth.add</a:t>
            </a:r>
            <a:r>
              <a:rPr lang="en-US" sz="2000" dirty="0" smtClean="0"/>
              <a:t>()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80"/>
                </a:solidFill>
              </a:rPr>
              <a:t>assert </a:t>
            </a:r>
            <a:r>
              <a:rPr lang="en-US" sz="2000" dirty="0" err="1"/>
              <a:t>smth.is_added</a:t>
            </a:r>
            <a:r>
              <a:rPr lang="en-US" sz="2000" dirty="0" smtClean="0"/>
              <a:t>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73544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Технопарк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8787"/>
      </a:accent1>
      <a:accent2>
        <a:srgbClr val="3953A4"/>
      </a:accent2>
      <a:accent3>
        <a:srgbClr val="F58020"/>
      </a:accent3>
      <a:accent4>
        <a:srgbClr val="0F8140"/>
      </a:accent4>
      <a:accent5>
        <a:srgbClr val="1E497D"/>
      </a:accent5>
      <a:accent6>
        <a:srgbClr val="6B52A2"/>
      </a:accent6>
      <a:hlink>
        <a:srgbClr val="0563C1"/>
      </a:hlink>
      <a:folHlink>
        <a:srgbClr val="954F72"/>
      </a:folHlink>
    </a:clrScheme>
    <a:fontScheme name="Cambria/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6DA6EA19-CEAE-49D8-8554-AAA8DDD825CC}" vid="{EAD14336-2A96-4BE2-A583-9A94DA10DB9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Mail_Технопарк_1112</Template>
  <TotalTime>2736</TotalTime>
  <Words>445</Words>
  <Application>Microsoft Macintosh PowerPoint</Application>
  <PresentationFormat>On-screen Show (4:3)</PresentationFormat>
  <Paragraphs>186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Calibri</vt:lpstr>
      <vt:lpstr>Mangal</vt:lpstr>
      <vt:lpstr>PF Isotext Pro</vt:lpstr>
      <vt:lpstr>PT Mono</vt:lpstr>
      <vt:lpstr>Wingdings</vt:lpstr>
      <vt:lpstr>Arial</vt:lpstr>
      <vt:lpstr>Тема Office</vt:lpstr>
      <vt:lpstr>Углубленный Python</vt:lpstr>
      <vt:lpstr>PowerPoint Presentation</vt:lpstr>
      <vt:lpstr>Лекция 6. Что было?</vt:lpstr>
      <vt:lpstr>Лекция 7. Что будет?</vt:lpstr>
      <vt:lpstr>Как должно быть?</vt:lpstr>
      <vt:lpstr>Unit – тестирование </vt:lpstr>
      <vt:lpstr>Unit – тестирование </vt:lpstr>
      <vt:lpstr>Unit – тестирование </vt:lpstr>
      <vt:lpstr>Unit – тестирование </vt:lpstr>
      <vt:lpstr>Unit – тестирование </vt:lpstr>
      <vt:lpstr>Unit – тестирование </vt:lpstr>
      <vt:lpstr>Unit – тестирование </vt:lpstr>
      <vt:lpstr>Unit – тестирование </vt:lpstr>
      <vt:lpstr>Unit – тестирование </vt:lpstr>
      <vt:lpstr>Инструменты для тестирования</vt:lpstr>
      <vt:lpstr>Unittest</vt:lpstr>
      <vt:lpstr>Unittest</vt:lpstr>
      <vt:lpstr>Unittest</vt:lpstr>
      <vt:lpstr>Unittest</vt:lpstr>
      <vt:lpstr>Почему мне не нравится unittest?</vt:lpstr>
      <vt:lpstr>Почему мне не нравится unittest?</vt:lpstr>
      <vt:lpstr>Pytest</vt:lpstr>
      <vt:lpstr>Pytest</vt:lpstr>
      <vt:lpstr>Pytest</vt:lpstr>
      <vt:lpstr>Pytest</vt:lpstr>
      <vt:lpstr>Pytest</vt:lpstr>
      <vt:lpstr>Pytest</vt:lpstr>
      <vt:lpstr>Антипаттерны</vt:lpstr>
      <vt:lpstr>Антипаттерны</vt:lpstr>
      <vt:lpstr>Антипаттерны</vt:lpstr>
      <vt:lpstr>Антипаттерны</vt:lpstr>
      <vt:lpstr>Антипаттерны</vt:lpstr>
      <vt:lpstr>Антипаттерны</vt:lpstr>
      <vt:lpstr>Антипаттерны</vt:lpstr>
      <vt:lpstr>Тесты на тесты</vt:lpstr>
      <vt:lpstr>Тесты на тесты</vt:lpstr>
      <vt:lpstr>Тесты на тесты</vt:lpstr>
      <vt:lpstr>Зачем писать тесты?</vt:lpstr>
      <vt:lpstr>Зачем писать тесты?</vt:lpstr>
      <vt:lpstr>Ссылки</vt:lpstr>
      <vt:lpstr>telegram: alexopryshko email: alexopryshko@gmail.com  telegram: igorcoding email: igor.latkin@outlook.com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Опрышко Александр</dc:creator>
  <cp:lastModifiedBy>Опрышко Александр</cp:lastModifiedBy>
  <cp:revision>226</cp:revision>
  <cp:lastPrinted>2019-04-25T21:06:44Z</cp:lastPrinted>
  <dcterms:created xsi:type="dcterms:W3CDTF">2019-02-28T11:55:08Z</dcterms:created>
  <dcterms:modified xsi:type="dcterms:W3CDTF">2019-04-25T21:07:15Z</dcterms:modified>
</cp:coreProperties>
</file>